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57" r:id="rId3"/>
    <p:sldId id="258" r:id="rId4"/>
    <p:sldId id="260" r:id="rId5"/>
    <p:sldId id="261" r:id="rId6"/>
    <p:sldId id="262"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B30E01"/>
    <a:srgbClr val="9F0E03"/>
    <a:srgbClr val="000000"/>
    <a:srgbClr val="750109"/>
    <a:srgbClr val="008080"/>
    <a:srgbClr val="8C0F0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varScale="1">
        <p:scale>
          <a:sx n="68" d="100"/>
          <a:sy n="68" d="100"/>
        </p:scale>
        <p:origin x="-20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8B1D9F-A9D6-48DA-9BFB-35469249D05C}" type="datetimeFigureOut">
              <a:rPr lang="en-US" smtClean="0"/>
              <a:t>5/8/2010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4ACA6B-119A-4EBE-9B70-9851C1CE931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5E4ACA6B-119A-4EBE-9B70-9851C1CE9311}"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5/8/2010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5/8/2010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5/8/2010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5/8/2010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5/8/2010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The market garden </a:t>
            </a:r>
            <a:endParaRPr lang="en-US" dirty="0">
              <a:solidFill>
                <a:srgbClr val="FF0000"/>
              </a:solidFill>
            </a:endParaRPr>
          </a:p>
        </p:txBody>
      </p:sp>
      <p:sp>
        <p:nvSpPr>
          <p:cNvPr id="3" name="Subtitle 2"/>
          <p:cNvSpPr>
            <a:spLocks noGrp="1"/>
          </p:cNvSpPr>
          <p:nvPr>
            <p:ph type="subTitle" idx="1"/>
          </p:nvPr>
        </p:nvSpPr>
        <p:spPr/>
        <p:txBody>
          <a:bodyPr>
            <a:normAutofit fontScale="85000" lnSpcReduction="20000"/>
          </a:bodyPr>
          <a:lstStyle/>
          <a:p>
            <a:r>
              <a:rPr lang="en-US" dirty="0" smtClean="0">
                <a:solidFill>
                  <a:srgbClr val="00B0F0"/>
                </a:solidFill>
              </a:rPr>
              <a:t>September 5, 1944. one of the biggest airborne battles was to take place. both the British and the American armies were to send in Paratroopers To capture German troops across the vital Bridge</a:t>
            </a:r>
            <a:r>
              <a:rPr lang="en-US" dirty="0" smtClean="0"/>
              <a:t>.   </a:t>
            </a:r>
            <a:endParaRPr lang="en-US" dirty="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rot="21170904">
            <a:off x="537238" y="1363446"/>
            <a:ext cx="7848600" cy="1701305"/>
          </a:xfrm>
        </p:spPr>
        <p:txBody>
          <a:bodyPr/>
          <a:lstStyle/>
          <a:p>
            <a:r>
              <a:rPr lang="en-US" dirty="0" smtClean="0">
                <a:solidFill>
                  <a:srgbClr val="FF0000"/>
                </a:solidFill>
              </a:rPr>
              <a:t>A missed mark. </a:t>
            </a:r>
            <a:endParaRPr lang="en-US" dirty="0">
              <a:solidFill>
                <a:srgbClr val="FF0000"/>
              </a:solidFill>
            </a:endParaRPr>
          </a:p>
        </p:txBody>
      </p:sp>
      <p:sp>
        <p:nvSpPr>
          <p:cNvPr id="5" name="Subtitle 4"/>
          <p:cNvSpPr>
            <a:spLocks noGrp="1"/>
          </p:cNvSpPr>
          <p:nvPr>
            <p:ph type="subTitle" idx="1"/>
          </p:nvPr>
        </p:nvSpPr>
        <p:spPr/>
        <p:txBody>
          <a:bodyPr>
            <a:normAutofit fontScale="85000" lnSpcReduction="20000"/>
          </a:bodyPr>
          <a:lstStyle/>
          <a:p>
            <a:r>
              <a:rPr lang="en-US" dirty="0" smtClean="0">
                <a:solidFill>
                  <a:srgbClr val="002060"/>
                </a:solidFill>
              </a:rPr>
              <a:t>Although the Americans were planning to land right at the bridge the wind blew them off and most of the troops landed a two miles always from there target. This gave the Germans a time to get ready for an attack.</a:t>
            </a:r>
            <a:endParaRPr lang="en-US" dirty="0">
              <a:solidFill>
                <a:srgbClr val="002060"/>
              </a:solidFill>
            </a:endParaRPr>
          </a:p>
        </p:txBody>
      </p:sp>
    </p:spTree>
  </p:cSld>
  <p:clrMapOvr>
    <a:masterClrMapping/>
  </p:clrMapOvr>
  <p:transition spd="slow">
    <p:wipe dir="d"/>
    <p:sndAc>
      <p:stSnd>
        <p:snd r:embed="rId2" name="explod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ttp://www.historyofwar.org/Pictures/MarketGarden11.jpg"/>
          <p:cNvPicPr/>
          <p:nvPr/>
        </p:nvPicPr>
        <p:blipFill>
          <a:blip r:embed="rId2" cstate="print"/>
          <a:srcRect/>
          <a:stretch>
            <a:fillRect/>
          </a:stretch>
        </p:blipFill>
        <p:spPr bwMode="auto">
          <a:xfrm>
            <a:off x="457200" y="228600"/>
            <a:ext cx="8382000" cy="6095999"/>
          </a:xfrm>
          <a:prstGeom prst="rect">
            <a:avLst/>
          </a:prstGeom>
          <a:noFill/>
          <a:ln w="9525">
            <a:noFill/>
            <a:miter lim="800000"/>
            <a:headEnd/>
            <a:tailEnd/>
          </a:ln>
        </p:spPr>
      </p:pic>
      <p:sp>
        <p:nvSpPr>
          <p:cNvPr id="4" name="Title 3"/>
          <p:cNvSpPr>
            <a:spLocks noGrp="1"/>
          </p:cNvSpPr>
          <p:nvPr>
            <p:ph type="title"/>
          </p:nvPr>
        </p:nvSpPr>
        <p:spPr/>
        <p:txBody>
          <a:bodyPr>
            <a:noAutofit/>
          </a:bodyPr>
          <a:lstStyle/>
          <a:p>
            <a:r>
              <a:rPr lang="en-US" sz="2800" dirty="0" smtClean="0">
                <a:solidFill>
                  <a:srgbClr val="7030A0"/>
                </a:solidFill>
                <a:effectLst>
                  <a:outerShdw blurRad="38100" dist="38100" dir="2700000" algn="tl">
                    <a:srgbClr val="000000">
                      <a:alpha val="43137"/>
                    </a:srgbClr>
                  </a:outerShdw>
                </a:effectLst>
                <a:latin typeface="Bradley Hand ITC" pitchFamily="66" charset="0"/>
              </a:rPr>
              <a:t>By the time the units reached the bridge . The Germans had prepared them selves for battle.  As tanks and men crossed the bridge the  Germans attacked</a:t>
            </a:r>
            <a:r>
              <a:rPr lang="en-US" sz="2800" dirty="0" smtClean="0">
                <a:solidFill>
                  <a:schemeClr val="tx2">
                    <a:lumMod val="25000"/>
                  </a:schemeClr>
                </a:solidFill>
                <a:latin typeface="Bradley Hand ITC" pitchFamily="66" charset="0"/>
              </a:rPr>
              <a:t>. </a:t>
            </a:r>
            <a:endParaRPr lang="en-US" sz="2800" dirty="0">
              <a:solidFill>
                <a:schemeClr val="tx2">
                  <a:lumMod val="25000"/>
                </a:schemeClr>
              </a:solidFill>
              <a:latin typeface="Bradley Hand ITC" pitchFamily="66" charset="0"/>
            </a:endParaRPr>
          </a:p>
        </p:txBody>
      </p:sp>
      <p:sp>
        <p:nvSpPr>
          <p:cNvPr id="5" name="Text Placeholder 4"/>
          <p:cNvSpPr>
            <a:spLocks noGrp="1"/>
          </p:cNvSpPr>
          <p:nvPr>
            <p:ph type="body" idx="1"/>
          </p:nvPr>
        </p:nvSpPr>
        <p:spPr/>
        <p:txBody>
          <a:bodyPr>
            <a:normAutofit/>
          </a:bodyPr>
          <a:lstStyle/>
          <a:p>
            <a:r>
              <a:rPr lang="en-US" sz="4400" dirty="0" smtClean="0">
                <a:solidFill>
                  <a:schemeClr val="accent6">
                    <a:lumMod val="75000"/>
                  </a:schemeClr>
                </a:solidFill>
              </a:rPr>
              <a:t>Operation Market Garden</a:t>
            </a:r>
            <a:endParaRPr lang="en-US" sz="4400" dirty="0">
              <a:solidFill>
                <a:schemeClr val="accent6">
                  <a:lumMod val="75000"/>
                </a:schemeClr>
              </a:solidFill>
            </a:endParaRPr>
          </a:p>
        </p:txBody>
      </p:sp>
    </p:spTree>
  </p:cSld>
  <p:clrMapOvr>
    <a:masterClrMapping/>
  </p:clrMapOvr>
  <p:transition spd="slow">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B050"/>
                </a:solidFill>
              </a:rPr>
              <a:t>Will it hold</a:t>
            </a:r>
            <a:endParaRPr lang="en-US" dirty="0">
              <a:solidFill>
                <a:srgbClr val="00B050"/>
              </a:solidFill>
            </a:endParaRPr>
          </a:p>
        </p:txBody>
      </p:sp>
      <p:sp>
        <p:nvSpPr>
          <p:cNvPr id="3" name="Subtitle 2"/>
          <p:cNvSpPr>
            <a:spLocks noGrp="1"/>
          </p:cNvSpPr>
          <p:nvPr>
            <p:ph type="subTitle" idx="1"/>
          </p:nvPr>
        </p:nvSpPr>
        <p:spPr>
          <a:xfrm>
            <a:off x="1600200" y="3810000"/>
            <a:ext cx="6400800" cy="1752600"/>
          </a:xfrm>
        </p:spPr>
        <p:txBody>
          <a:bodyPr>
            <a:normAutofit fontScale="85000" lnSpcReduction="10000"/>
          </a:bodyPr>
          <a:lstStyle/>
          <a:p>
            <a:r>
              <a:rPr lang="en-US" dirty="0" smtClean="0">
                <a:solidFill>
                  <a:srgbClr val="FFFF00"/>
                </a:solidFill>
              </a:rPr>
              <a:t>As the tanks and troops crossed the bridge they saw it started to sag. In some locations holes started to appear. Men worked on the bridge to keep it standing for the battle  </a:t>
            </a:r>
            <a:endParaRPr lang="en-US" dirty="0">
              <a:solidFill>
                <a:srgbClr val="FFFF00"/>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750109"/>
                </a:solidFill>
              </a:rPr>
              <a:t>Retreat</a:t>
            </a:r>
            <a:endParaRPr lang="en-US" dirty="0">
              <a:solidFill>
                <a:srgbClr val="750109"/>
              </a:solidFill>
            </a:endParaRPr>
          </a:p>
        </p:txBody>
      </p:sp>
      <p:sp>
        <p:nvSpPr>
          <p:cNvPr id="3" name="Subtitle 2"/>
          <p:cNvSpPr>
            <a:spLocks noGrp="1"/>
          </p:cNvSpPr>
          <p:nvPr>
            <p:ph type="subTitle" idx="1"/>
          </p:nvPr>
        </p:nvSpPr>
        <p:spPr/>
        <p:txBody>
          <a:bodyPr/>
          <a:lstStyle/>
          <a:p>
            <a:r>
              <a:rPr lang="en-US" dirty="0" smtClean="0">
                <a:solidFill>
                  <a:schemeClr val="accent4">
                    <a:lumMod val="75000"/>
                  </a:schemeClr>
                </a:solidFill>
              </a:rPr>
              <a:t>As the units fired on the German forces tanks showed no mercy on the Nazi soldiers. </a:t>
            </a:r>
            <a:endParaRPr lang="en-US" dirty="0">
              <a:solidFill>
                <a:schemeClr val="accent4">
                  <a:lumMod val="75000"/>
                </a:schemeClr>
              </a:solidFill>
            </a:endParaRPr>
          </a:p>
        </p:txBody>
      </p:sp>
    </p:spTree>
  </p:cSld>
  <p:clrMapOvr>
    <a:masterClrMapping/>
  </p:clrMapOvr>
  <p:transition spd="slow">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B050"/>
                </a:solidFill>
              </a:rPr>
              <a:t>It will not stand</a:t>
            </a:r>
            <a:endParaRPr lang="en-US" dirty="0">
              <a:solidFill>
                <a:srgbClr val="00B050"/>
              </a:solidFill>
            </a:endParaRPr>
          </a:p>
        </p:txBody>
      </p:sp>
      <p:sp>
        <p:nvSpPr>
          <p:cNvPr id="3" name="Subtitle 2"/>
          <p:cNvSpPr>
            <a:spLocks noGrp="1"/>
          </p:cNvSpPr>
          <p:nvPr>
            <p:ph type="subTitle" idx="1"/>
          </p:nvPr>
        </p:nvSpPr>
        <p:spPr/>
        <p:txBody>
          <a:bodyPr>
            <a:normAutofit fontScale="85000" lnSpcReduction="10000"/>
          </a:bodyPr>
          <a:lstStyle/>
          <a:p>
            <a:r>
              <a:rPr lang="en-US" dirty="0" smtClean="0">
                <a:solidFill>
                  <a:srgbClr val="008080"/>
                </a:solidFill>
              </a:rPr>
              <a:t>Two days later after the battle the bridge collapsed as the troops look down on it they realized that for the first time it had no bars on the bottom for support.  </a:t>
            </a:r>
            <a:endParaRPr lang="en-US" dirty="0">
              <a:solidFill>
                <a:srgbClr val="008080"/>
              </a:solidFill>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humesk9fund.org/buttons/American-Flag.jpg"/>
          <p:cNvPicPr/>
          <p:nvPr/>
        </p:nvPicPr>
        <p:blipFill>
          <a:blip r:embed="rId2" cstate="print"/>
          <a:srcRect/>
          <a:stretch>
            <a:fillRect/>
          </a:stretch>
        </p:blipFill>
        <p:spPr bwMode="auto">
          <a:xfrm>
            <a:off x="457200" y="685800"/>
            <a:ext cx="8077200" cy="5638800"/>
          </a:xfrm>
          <a:prstGeom prst="rect">
            <a:avLst/>
          </a:prstGeom>
          <a:noFill/>
          <a:ln w="9525">
            <a:noFill/>
            <a:miter lim="800000"/>
            <a:headEnd/>
            <a:tailEnd/>
          </a:ln>
        </p:spPr>
      </p:pic>
      <p:sp>
        <p:nvSpPr>
          <p:cNvPr id="2" name="Title 1"/>
          <p:cNvSpPr>
            <a:spLocks noGrp="1"/>
          </p:cNvSpPr>
          <p:nvPr>
            <p:ph type="ctrTitle"/>
          </p:nvPr>
        </p:nvSpPr>
        <p:spPr/>
        <p:txBody>
          <a:bodyPr/>
          <a:lstStyle/>
          <a:p>
            <a:r>
              <a:rPr lang="en-US" dirty="0" smtClean="0">
                <a:solidFill>
                  <a:srgbClr val="B30E01"/>
                </a:solidFill>
              </a:rPr>
              <a:t>Did we win?</a:t>
            </a:r>
            <a:endParaRPr lang="en-US" dirty="0">
              <a:solidFill>
                <a:srgbClr val="B30E01"/>
              </a:solidFill>
            </a:endParaRPr>
          </a:p>
        </p:txBody>
      </p:sp>
      <p:sp>
        <p:nvSpPr>
          <p:cNvPr id="3" name="Subtitle 2"/>
          <p:cNvSpPr>
            <a:spLocks noGrp="1"/>
          </p:cNvSpPr>
          <p:nvPr>
            <p:ph type="subTitle" idx="1"/>
          </p:nvPr>
        </p:nvSpPr>
        <p:spPr/>
        <p:txBody>
          <a:bodyPr>
            <a:normAutofit fontScale="92500" lnSpcReduction="10000"/>
          </a:bodyPr>
          <a:lstStyle/>
          <a:p>
            <a:r>
              <a:rPr lang="en-US" dirty="0" smtClean="0">
                <a:solidFill>
                  <a:srgbClr val="B30E01"/>
                </a:solidFill>
              </a:rPr>
              <a:t>As the </a:t>
            </a:r>
            <a:r>
              <a:rPr lang="en-US" dirty="0" smtClean="0">
                <a:solidFill>
                  <a:schemeClr val="bg1">
                    <a:lumMod val="95000"/>
                    <a:lumOff val="5000"/>
                  </a:schemeClr>
                </a:solidFill>
              </a:rPr>
              <a:t>Germans were retreating they blasted the bridge killing over hundred soldiers and injured 600.  in the end it turned to be a failure</a:t>
            </a:r>
            <a:r>
              <a:rPr lang="en-US" dirty="0" smtClean="0">
                <a:solidFill>
                  <a:srgbClr val="8C0F02"/>
                </a:solidFill>
              </a:rPr>
              <a:t>.  </a:t>
            </a:r>
            <a:endParaRPr lang="en-US" dirty="0">
              <a:solidFill>
                <a:srgbClr val="8C0F02"/>
              </a:solidFill>
            </a:endParaRPr>
          </a:p>
        </p:txBody>
      </p:sp>
    </p:spTree>
  </p:cSld>
  <p:clrMapOvr>
    <a:masterClrMapping/>
  </p:clrMapOvr>
  <p:transition spd="slow">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TotalTime>
  <Words>245</Words>
  <Application>Microsoft Office PowerPoint</Application>
  <PresentationFormat>On-screen Show (4:3)</PresentationFormat>
  <Paragraphs>16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market garden </vt:lpstr>
      <vt:lpstr>A missed mark. </vt:lpstr>
      <vt:lpstr>By the time the units reached the bridge . The Germans had prepared them selves for battle.  As tanks and men crossed the bridge the  Germans attacked. </vt:lpstr>
      <vt:lpstr>Will it hold</vt:lpstr>
      <vt:lpstr>Retreat</vt:lpstr>
      <vt:lpstr>It will not stand</vt:lpstr>
      <vt:lpstr>Did we win?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Kohler Robert</dc:creator>
  <cp:lastModifiedBy>Kohler Robert</cp:lastModifiedBy>
  <cp:revision>31</cp:revision>
  <dcterms:created xsi:type="dcterms:W3CDTF">2006-08-16T00:00:00Z</dcterms:created>
  <dcterms:modified xsi:type="dcterms:W3CDTF">2010-05-08T22:13:11Z</dcterms:modified>
</cp:coreProperties>
</file>